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98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6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HH6aviRGXxwOD0/oVaqUxESgt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57C5F7-85D6-4CB7-9DA1-D1ED30D2990E}">
  <a:tblStyle styleId="{8057C5F7-85D6-4CB7-9DA1-D1ED30D2990E}" styleName="Table_0">
    <a:wholeTbl>
      <a:tcTxStyle b="off" i="off">
        <a:font>
          <a:latin typeface="카페라첼타120"/>
          <a:ea typeface="카페라첼타120"/>
          <a:cs typeface="카페라첼타120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54" d="100"/>
          <a:sy n="154" d="100"/>
        </p:scale>
        <p:origin x="20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OK, Let’s start the first lecture of Mobile App Programming course. I’m your TA Lee Seongho 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2562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semester, you may meet four different TAs, including me.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all belonging to Computer Network laboratory, which is located in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Cooperation and Collaboration Center.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like other courses do, we run the google sheet for Q&amp;A. So, if you have a question, freely write on that sheet. We try to answer you ASAP.</a:t>
            </a:r>
            <a:endParaRPr/>
          </a:p>
        </p:txBody>
      </p:sp>
      <p:sp>
        <p:nvSpPr>
          <p:cNvPr id="69" name="Google Shape;69;p3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4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So, the next is course overview</a:t>
            </a:r>
            <a:endParaRPr/>
          </a:p>
        </p:txBody>
      </p:sp>
      <p:sp>
        <p:nvSpPr>
          <p:cNvPr id="77" name="Google Shape;77;p4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There’re four parts for your grades. 10% for Attendance, 20% for Lab practice, 30% for 2 individual Assignment (it means that 15% for each. ) and 40% for team project.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will check your attendance 15 minutes later after the class is stared, so after 15 minutes you will get lateness, and You will get F grades, when you absent more than 4 times.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every week I’ll give you a simple exercise, called lab practice. So you have to submit this exercise until the midnight.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two individual assignments, but we still discuss about assignments contents, so it will be announced later.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last thing is team project.</a:t>
            </a:r>
            <a:endParaRPr/>
          </a:p>
        </p:txBody>
      </p:sp>
      <p:sp>
        <p:nvSpPr>
          <p:cNvPr id="84" name="Google Shape;84;p5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6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There’re four parts for your grades. 10% for Attendance, 20% for Lab practice, 30% for 2 individual Assignment (it means that 15% for each. ) and 40% for team project.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will check your attendance 15 minutes later after the class is stared, so after 15 minutes you will get lateness, and You will get F grades, when you absent more than 4 times.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every week I’ll give you a simple exercise, called lab practice. So you have to submit this exercise until the midnight.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two individual assignments, but we still discuss about assignments contents, so it will be announced later.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last thing is team project.</a:t>
            </a:r>
            <a:endParaRPr/>
          </a:p>
        </p:txBody>
      </p:sp>
      <p:sp>
        <p:nvSpPr>
          <p:cNvPr id="92" name="Google Shape;92;p6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There’re four parts for your grades. 10% for Attendance, 20% for Lab practice, 30% for 2 individual Assignment (it means that 15% for each. ) and 40% for team project.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will check your attendance 15 minutes later after the class is stared, so after 15 minutes you will get lateness, and You will get F grades, when you absent more than 4 times.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every week I’ll give you a simple exercise, called lab practice. So you have to submit this exercise until the midnight.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two individual assignments, but we still discuss about assignments contents, so it will be announced later.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last thing is team project.</a:t>
            </a:r>
            <a:endParaRPr/>
          </a:p>
        </p:txBody>
      </p:sp>
      <p:sp>
        <p:nvSpPr>
          <p:cNvPr id="108" name="Google Shape;108;p8:notes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94979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44"/>
          <p:cNvSpPr txBox="1">
            <a:spLocks noGrp="1"/>
          </p:cNvSpPr>
          <p:nvPr>
            <p:ph type="title"/>
          </p:nvPr>
        </p:nvSpPr>
        <p:spPr>
          <a:xfrm>
            <a:off x="0" y="2872135"/>
            <a:ext cx="9144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44"/>
          <p:cNvSpPr txBox="1">
            <a:spLocks noGrp="1"/>
          </p:cNvSpPr>
          <p:nvPr>
            <p:ph type="body" idx="1"/>
          </p:nvPr>
        </p:nvSpPr>
        <p:spPr>
          <a:xfrm>
            <a:off x="0" y="3592215"/>
            <a:ext cx="9144000" cy="433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" name="Google Shape;14;p44"/>
          <p:cNvCxnSpPr/>
          <p:nvPr/>
        </p:nvCxnSpPr>
        <p:spPr>
          <a:xfrm>
            <a:off x="12192" y="908720"/>
            <a:ext cx="9108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44"/>
          <p:cNvCxnSpPr/>
          <p:nvPr/>
        </p:nvCxnSpPr>
        <p:spPr>
          <a:xfrm>
            <a:off x="12192" y="6093296"/>
            <a:ext cx="9108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>
  <p:cSld name="콘텐츠 2개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5"/>
          <p:cNvPicPr preferRelativeResize="0"/>
          <p:nvPr/>
        </p:nvPicPr>
        <p:blipFill rotWithShape="1">
          <a:blip r:embed="rId2">
            <a:alphaModFix/>
          </a:blip>
          <a:srcRect l="61823" t="35867"/>
          <a:stretch/>
        </p:blipFill>
        <p:spPr>
          <a:xfrm>
            <a:off x="0" y="0"/>
            <a:ext cx="3490864" cy="3298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5"/>
          <p:cNvSpPr txBox="1">
            <a:spLocks noGrp="1"/>
          </p:cNvSpPr>
          <p:nvPr>
            <p:ph type="title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45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45"/>
          <p:cNvCxnSpPr/>
          <p:nvPr/>
        </p:nvCxnSpPr>
        <p:spPr>
          <a:xfrm>
            <a:off x="12192" y="6560776"/>
            <a:ext cx="9108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45"/>
          <p:cNvSpPr txBox="1"/>
          <p:nvPr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CNLAB. SKKU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구역 머리글">
  <p:cSld name="2_구역 머리글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46"/>
          <p:cNvPicPr preferRelativeResize="0"/>
          <p:nvPr/>
        </p:nvPicPr>
        <p:blipFill rotWithShape="1">
          <a:blip r:embed="rId2">
            <a:alphaModFix/>
          </a:blip>
          <a:srcRect l="69687" t="54067"/>
          <a:stretch/>
        </p:blipFill>
        <p:spPr>
          <a:xfrm>
            <a:off x="0" y="0"/>
            <a:ext cx="2771800" cy="2362572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6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6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" name="Google Shape;26;p46"/>
          <p:cNvCxnSpPr/>
          <p:nvPr/>
        </p:nvCxnSpPr>
        <p:spPr>
          <a:xfrm>
            <a:off x="12192" y="6560776"/>
            <a:ext cx="9108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46"/>
          <p:cNvSpPr txBox="1">
            <a:spLocks noGrp="1"/>
          </p:cNvSpPr>
          <p:nvPr>
            <p:ph type="body" idx="1"/>
          </p:nvPr>
        </p:nvSpPr>
        <p:spPr>
          <a:xfrm>
            <a:off x="457200" y="1978916"/>
            <a:ext cx="82296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6"/>
          <p:cNvSpPr txBox="1"/>
          <p:nvPr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CNLAB. SKKU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>
  <p:cSld name="1_구역 머리글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7"/>
          <p:cNvPicPr preferRelativeResize="0"/>
          <p:nvPr/>
        </p:nvPicPr>
        <p:blipFill rotWithShape="1">
          <a:blip r:embed="rId2">
            <a:alphaModFix/>
          </a:blip>
          <a:srcRect l="69687" t="54067"/>
          <a:stretch/>
        </p:blipFill>
        <p:spPr>
          <a:xfrm>
            <a:off x="0" y="0"/>
            <a:ext cx="2771800" cy="2362572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7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7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47"/>
          <p:cNvCxnSpPr/>
          <p:nvPr/>
        </p:nvCxnSpPr>
        <p:spPr>
          <a:xfrm>
            <a:off x="12192" y="6560776"/>
            <a:ext cx="9108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" name="Google Shape;34;p47"/>
          <p:cNvSpPr txBox="1">
            <a:spLocks noGrp="1"/>
          </p:cNvSpPr>
          <p:nvPr>
            <p:ph type="body" idx="1"/>
          </p:nvPr>
        </p:nvSpPr>
        <p:spPr>
          <a:xfrm>
            <a:off x="457200" y="1978916"/>
            <a:ext cx="3754438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47"/>
          <p:cNvSpPr txBox="1">
            <a:spLocks noGrp="1"/>
          </p:cNvSpPr>
          <p:nvPr>
            <p:ph type="body" idx="2"/>
          </p:nvPr>
        </p:nvSpPr>
        <p:spPr>
          <a:xfrm>
            <a:off x="4932362" y="1978916"/>
            <a:ext cx="3754438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47"/>
          <p:cNvSpPr txBox="1"/>
          <p:nvPr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CNLAB. SKKU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48"/>
          <p:cNvPicPr preferRelativeResize="0"/>
          <p:nvPr/>
        </p:nvPicPr>
        <p:blipFill rotWithShape="1">
          <a:blip r:embed="rId2">
            <a:alphaModFix/>
          </a:blip>
          <a:srcRect l="46450" t="22400"/>
          <a:stretch/>
        </p:blipFill>
        <p:spPr>
          <a:xfrm>
            <a:off x="0" y="0"/>
            <a:ext cx="4896544" cy="399137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8"/>
          <p:cNvSpPr txBox="1"/>
          <p:nvPr/>
        </p:nvSpPr>
        <p:spPr>
          <a:xfrm>
            <a:off x="3787228" y="1844824"/>
            <a:ext cx="15579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  <a:endParaRPr sz="2400" b="1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8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" name="Google Shape;41;p48"/>
          <p:cNvCxnSpPr/>
          <p:nvPr/>
        </p:nvCxnSpPr>
        <p:spPr>
          <a:xfrm>
            <a:off x="12192" y="6560776"/>
            <a:ext cx="9108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48"/>
          <p:cNvSpPr txBox="1"/>
          <p:nvPr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CNLAB. SKKU</a:t>
            </a:r>
            <a:endParaRPr sz="12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49"/>
          <p:cNvPicPr preferRelativeResize="0"/>
          <p:nvPr/>
        </p:nvPicPr>
        <p:blipFill rotWithShape="1">
          <a:blip r:embed="rId2">
            <a:alphaModFix/>
          </a:blip>
          <a:srcRect l="69687" t="54067"/>
          <a:stretch/>
        </p:blipFill>
        <p:spPr>
          <a:xfrm>
            <a:off x="0" y="0"/>
            <a:ext cx="2771800" cy="236257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49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  <a:defRPr sz="24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49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" name="Google Shape;47;p49"/>
          <p:cNvCxnSpPr/>
          <p:nvPr/>
        </p:nvCxnSpPr>
        <p:spPr>
          <a:xfrm>
            <a:off x="12192" y="6560776"/>
            <a:ext cx="9108000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49"/>
          <p:cNvSpPr txBox="1"/>
          <p:nvPr/>
        </p:nvSpPr>
        <p:spPr>
          <a:xfrm>
            <a:off x="323528" y="6575370"/>
            <a:ext cx="15121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CNLAB. SKKU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>
  <p:cSld name="비교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0"/>
          <p:cNvSpPr txBox="1"/>
          <p:nvPr/>
        </p:nvSpPr>
        <p:spPr>
          <a:xfrm>
            <a:off x="2863039" y="2988241"/>
            <a:ext cx="34179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THANK YOU!!!</a:t>
            </a:r>
            <a:endParaRPr sz="3200" b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0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?hl=k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ap.at.skku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title"/>
          </p:nvPr>
        </p:nvSpPr>
        <p:spPr>
          <a:xfrm>
            <a:off x="0" y="2872135"/>
            <a:ext cx="91440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alibri"/>
              <a:buNone/>
            </a:pPr>
            <a:r>
              <a:rPr lang="en-US" sz="4400" b="1" dirty="0"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sz="4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"/>
          <p:cNvSpPr txBox="1">
            <a:spLocks noGrp="1"/>
          </p:cNvSpPr>
          <p:nvPr>
            <p:ph type="body" idx="1"/>
          </p:nvPr>
        </p:nvSpPr>
        <p:spPr>
          <a:xfrm>
            <a:off x="0" y="3592215"/>
            <a:ext cx="9144000" cy="70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Mobile App Programming</a:t>
            </a:r>
            <a:endParaRPr dirty="0"/>
          </a:p>
          <a:p>
            <a:pPr marL="342900" lvl="0" indent="-342900" algn="ctr" rtl="0">
              <a:spcBef>
                <a:spcPts val="36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Spring, 2022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1"/>
          <p:cNvSpPr txBox="1">
            <a:spLocks noGrp="1"/>
          </p:cNvSpPr>
          <p:nvPr>
            <p:ph type="title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-US"/>
              <a:t>About what we learn</a:t>
            </a:r>
            <a:endParaRPr/>
          </a:p>
        </p:txBody>
      </p:sp>
      <p:sp>
        <p:nvSpPr>
          <p:cNvPr id="132" name="Google Shape;132;p11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Android is..</a:t>
            </a:r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39" name="Google Shape;139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280" r="18143"/>
          <a:stretch/>
        </p:blipFill>
        <p:spPr>
          <a:xfrm>
            <a:off x="7105600" y="4451584"/>
            <a:ext cx="1872208" cy="218421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2"/>
          <p:cNvSpPr txBox="1"/>
          <p:nvPr/>
        </p:nvSpPr>
        <p:spPr>
          <a:xfrm>
            <a:off x="457200" y="1978916"/>
            <a:ext cx="82296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mobile operating system developed by Google 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Based on a modified version of the Linux kernel and other open source software. 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Designed primarily for touchscreen mobile devices such as smartphones and tablets 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Further developed for Android TV, Android Auto, and Android Wear 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Executing an application written in </a:t>
            </a: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Java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Kotlin</a:t>
            </a: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programming language</a:t>
            </a:r>
            <a:endParaRPr sz="20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Prerequisites</a:t>
            </a:r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7" name="Google Shape;147;p13"/>
          <p:cNvSpPr txBox="1"/>
          <p:nvPr/>
        </p:nvSpPr>
        <p:spPr>
          <a:xfrm>
            <a:off x="457200" y="1978916"/>
            <a:ext cx="82296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All you need to do for developing Android application is install IDE called as </a:t>
            </a:r>
            <a:r>
              <a:rPr lang="en-US" sz="24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endParaRPr sz="200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7744" y="2996952"/>
            <a:ext cx="4584908" cy="32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Prerequisites</a:t>
            </a:r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55" name="Google Shape;155;p14"/>
          <p:cNvSpPr txBox="1"/>
          <p:nvPr/>
        </p:nvSpPr>
        <p:spPr>
          <a:xfrm>
            <a:off x="457200" y="1978916"/>
            <a:ext cx="82296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Android Studio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allows to use your Android mobile device as the execution environment</a:t>
            </a: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576" y="2996952"/>
            <a:ext cx="4584908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60794" y="3326294"/>
            <a:ext cx="1402582" cy="258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4"/>
          <p:cNvCxnSpPr>
            <a:stCxn id="157" idx="2"/>
          </p:cNvCxnSpPr>
          <p:nvPr/>
        </p:nvCxnSpPr>
        <p:spPr>
          <a:xfrm rot="5400000">
            <a:off x="6186535" y="5061819"/>
            <a:ext cx="329400" cy="2021700"/>
          </a:xfrm>
          <a:prstGeom prst="curvedConnector2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Prerequisites</a:t>
            </a:r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65" name="Google Shape;165;p15"/>
          <p:cNvSpPr txBox="1"/>
          <p:nvPr/>
        </p:nvSpPr>
        <p:spPr>
          <a:xfrm>
            <a:off x="457200" y="1978916"/>
            <a:ext cx="82296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Android Studio </a:t>
            </a: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support the mobile phone emulator 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</a:pPr>
            <a:r>
              <a:rPr lang="en-US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run this emulator on the other CPU, but it might be too slow</a:t>
            </a:r>
            <a:endParaRPr/>
          </a:p>
          <a:p>
            <a:pPr marL="742950" marR="0" lvl="1" indent="-158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8415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8388" y="3140968"/>
            <a:ext cx="4584908" cy="324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38509" y="3501008"/>
            <a:ext cx="978020" cy="18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Android Studio</a:t>
            </a:r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74" name="Google Shape;174;p16"/>
          <p:cNvSpPr txBox="1"/>
          <p:nvPr/>
        </p:nvSpPr>
        <p:spPr>
          <a:xfrm>
            <a:off x="457200" y="1700808"/>
            <a:ext cx="8229600" cy="460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 b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Most famous and powerful IDE for implementing Android Application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Pros 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Project management 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Support GUI based layout implementing methods 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Easy to port the application on the real device 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Android mobile phone emulation… 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Cons </a:t>
            </a:r>
            <a:endParaRPr/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Emulator is too slow when not using Intel CPU 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You can download the installer from here </a:t>
            </a:r>
            <a:endParaRPr/>
          </a:p>
          <a:p>
            <a:pPr marL="11430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 sz="1600" b="0" i="0" u="sng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https://developer.android.com/studio/</a:t>
            </a:r>
            <a:r>
              <a:rPr lang="en-US"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 </a:t>
            </a:r>
            <a:endParaRPr/>
          </a:p>
          <a:p>
            <a:pPr marL="11430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site will detect your OS, and show you a proper download link.</a:t>
            </a:r>
            <a:endParaRPr sz="1800" b="0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Installation Recommended Specifications</a:t>
            </a:r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body" idx="1"/>
          </p:nvPr>
        </p:nvSpPr>
        <p:spPr>
          <a:xfrm>
            <a:off x="457200" y="1978916"/>
            <a:ext cx="8229600" cy="4330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Operating System : Microsoft Windows 10, 8.1, 8, 7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Memory : 8GB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JDK : Java Development Kit (JDK) 7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This material is based on above system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specifically 64bit windows system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. Please just reference this material and install according to your own system.</a:t>
            </a:r>
            <a:endParaRPr/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Current Android Studio comes with the latest “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openJDK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” embedded. (So you don’t have to install JDK seperately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>
            <a:spLocks noGrp="1"/>
          </p:cNvSpPr>
          <p:nvPr>
            <p:ph type="title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Get Android Studio install file</a:t>
            </a:r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194" name="Google Shape;194;p19"/>
          <p:cNvSpPr txBox="1"/>
          <p:nvPr/>
        </p:nvSpPr>
        <p:spPr>
          <a:xfrm>
            <a:off x="1324444" y="5590981"/>
            <a:ext cx="6495111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download Android Studio install file at below link.</a:t>
            </a:r>
            <a:b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https://developer.android.com/studio?hl=ko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89E90A-C247-499A-BF7D-9B441D0CE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1089"/>
            <a:ext cx="9144000" cy="32758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0214A8-FA44-42BD-99A3-12B315A16FEB}"/>
              </a:ext>
            </a:extLst>
          </p:cNvPr>
          <p:cNvSpPr/>
          <p:nvPr/>
        </p:nvSpPr>
        <p:spPr>
          <a:xfrm>
            <a:off x="3715009" y="3120442"/>
            <a:ext cx="1689385" cy="328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 dirty="0"/>
              <a:t>Install Android Studio</a:t>
            </a:r>
            <a:endParaRPr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F5879E-0D69-468C-9F44-76CC816D0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84" y="1698195"/>
            <a:ext cx="6724632" cy="41790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87B7E27-AC37-4CFC-B12C-A6D5F1AE28E6}"/>
              </a:ext>
            </a:extLst>
          </p:cNvPr>
          <p:cNvSpPr/>
          <p:nvPr/>
        </p:nvSpPr>
        <p:spPr>
          <a:xfrm>
            <a:off x="1316246" y="5144428"/>
            <a:ext cx="1992816" cy="546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1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-US"/>
              <a:t>Introduction of TA</a:t>
            </a:r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 dirty="0"/>
              <a:t>Install Android Studio</a:t>
            </a:r>
            <a:endParaRPr dirty="0"/>
          </a:p>
        </p:txBody>
      </p:sp>
      <p:sp>
        <p:nvSpPr>
          <p:cNvPr id="201" name="Google Shape;201;p20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7C2967-69C1-4CFD-8548-923EC01F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276" y="2082187"/>
            <a:ext cx="5021448" cy="39055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10" name="Google Shape;21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7552" y="2390239"/>
            <a:ext cx="4248895" cy="3289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17" name="Google Shape;2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5736" y="2060848"/>
            <a:ext cx="4594647" cy="362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224" name="Google Shape;224;p23"/>
          <p:cNvSpPr txBox="1"/>
          <p:nvPr/>
        </p:nvSpPr>
        <p:spPr>
          <a:xfrm>
            <a:off x="961587" y="5723964"/>
            <a:ext cx="76908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can start new Android project with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“Start a new Android Studio project”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1760" y="1872688"/>
            <a:ext cx="4320480" cy="3359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232" name="Google Shape;23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5475" y="1718736"/>
            <a:ext cx="5093049" cy="384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3688" y="1916233"/>
            <a:ext cx="5616624" cy="4237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245" name="Google Shape;245;p26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246" name="Google Shape;24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8209" y="1727038"/>
            <a:ext cx="6047581" cy="456261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3923928" y="2132856"/>
            <a:ext cx="32287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🡪 Choose any theme you want!</a:t>
            </a:r>
            <a:endParaRPr sz="18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237" y="1943808"/>
            <a:ext cx="5543525" cy="4182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237" y="1943808"/>
            <a:ext cx="5543525" cy="4182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7664" y="1828981"/>
            <a:ext cx="5976664" cy="4526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4071" y="1700808"/>
            <a:ext cx="6284342" cy="461108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Install Android Studio</a:t>
            </a:r>
            <a:endParaRPr/>
          </a:p>
        </p:txBody>
      </p:sp>
      <p:sp>
        <p:nvSpPr>
          <p:cNvPr id="269" name="Google Shape;269;p29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140078" y="3908342"/>
            <a:ext cx="2952328" cy="432048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9"/>
          <p:cNvSpPr txBox="1"/>
          <p:nvPr/>
        </p:nvSpPr>
        <p:spPr>
          <a:xfrm>
            <a:off x="6092406" y="3862151"/>
            <a:ext cx="186929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🡪"/>
            </a:pPr>
            <a:r>
              <a:rPr lang="en-US" sz="18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to create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18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457200" y="548680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About Teaching Assistants</a:t>
            </a:r>
            <a:endParaRPr/>
          </a:p>
        </p:txBody>
      </p:sp>
      <p:sp>
        <p:nvSpPr>
          <p:cNvPr id="72" name="Google Shape;72;p3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3" name="Google Shape;73;p3"/>
          <p:cNvSpPr txBox="1"/>
          <p:nvPr/>
        </p:nvSpPr>
        <p:spPr>
          <a:xfrm>
            <a:off x="732631" y="1298668"/>
            <a:ext cx="7678738" cy="501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CSI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Labortory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TA. Seunghwan Jeong </a:t>
            </a:r>
            <a:endParaRPr lang="en-US" dirty="0"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TA.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Seongho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Lee</a:t>
            </a: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TA.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Mukyo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Jeong</a:t>
            </a: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TA.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Seongmin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Kang</a:t>
            </a: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</a:t>
            </a:r>
            <a:endParaRPr sz="2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map.at.skku@gmail.com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</a:t>
            </a:r>
            <a:endParaRPr dirty="0"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Cooperation and Collaboration Center #85553 (5</a:t>
            </a:r>
            <a:r>
              <a:rPr lang="en-US" sz="2000" b="0" i="0" u="none" strike="noStrike" cap="none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floor)</a:t>
            </a:r>
            <a:endParaRPr dirty="0"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ICAMPUS for questions</a:t>
            </a:r>
            <a:endParaRPr dirty="0"/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have a question, use the question tab on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Campus. </a:t>
            </a:r>
          </a:p>
          <a:p>
            <a:pPr marL="457200" marR="0" lvl="1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send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-Campus direct messages to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Noto Sans Symbols"/>
              <a:buNone/>
            </a:pP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90000"/>
              </a:buClr>
              <a:buSzPts val="1200"/>
              <a:buFont typeface="Noto Sans Symbols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-US"/>
              <a:t>Hello world tutorial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Choose your project</a:t>
            </a:r>
            <a:endParaRPr/>
          </a:p>
        </p:txBody>
      </p:sp>
      <p:sp>
        <p:nvSpPr>
          <p:cNvPr id="283" name="Google Shape;283;p31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58150C-C9C1-4B35-9F99-0BACCDF7D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545" y="1960013"/>
            <a:ext cx="5510909" cy="39771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39DE75-5634-4601-8374-7FED07523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232" y="1729983"/>
            <a:ext cx="6249536" cy="4510213"/>
          </a:xfrm>
          <a:prstGeom prst="rect">
            <a:avLst/>
          </a:prstGeom>
        </p:spPr>
      </p:pic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Configure your project</a:t>
            </a:r>
            <a:endParaRPr/>
          </a:p>
        </p:txBody>
      </p:sp>
      <p:sp>
        <p:nvSpPr>
          <p:cNvPr id="291" name="Google Shape;291;p32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292" name="Google Shape;292;p32"/>
          <p:cNvSpPr/>
          <p:nvPr/>
        </p:nvSpPr>
        <p:spPr>
          <a:xfrm>
            <a:off x="2503210" y="3563289"/>
            <a:ext cx="2448272" cy="23433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4912641" y="3563289"/>
            <a:ext cx="28229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have to choose Java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Instead of Kotlin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92;p32">
            <a:extLst>
              <a:ext uri="{FF2B5EF4-FFF2-40B4-BE49-F238E27FC236}">
                <a16:creationId xmlns:a16="http://schemas.microsoft.com/office/drawing/2014/main" id="{01750E81-D051-47A8-A19D-34DA048AE9C1}"/>
              </a:ext>
            </a:extLst>
          </p:cNvPr>
          <p:cNvSpPr/>
          <p:nvPr/>
        </p:nvSpPr>
        <p:spPr>
          <a:xfrm>
            <a:off x="1890307" y="3914610"/>
            <a:ext cx="1966356" cy="145287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293;p32">
            <a:extLst>
              <a:ext uri="{FF2B5EF4-FFF2-40B4-BE49-F238E27FC236}">
                <a16:creationId xmlns:a16="http://schemas.microsoft.com/office/drawing/2014/main" id="{A45A540F-BA76-48CC-A2EB-AA5BCA7FD6BB}"/>
              </a:ext>
            </a:extLst>
          </p:cNvPr>
          <p:cNvSpPr txBox="1"/>
          <p:nvPr/>
        </p:nvSpPr>
        <p:spPr>
          <a:xfrm>
            <a:off x="3051721" y="5355324"/>
            <a:ext cx="282296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 Choose </a:t>
            </a:r>
            <a:r>
              <a:rPr lang="en-US" sz="18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minSDK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here!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Start new project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539552" y="5704149"/>
            <a:ext cx="847751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you made Android Studio project, it automatically made Hello World tutorial.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run project, Alt+Shift + F10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b="46201"/>
          <a:stretch/>
        </p:blipFill>
        <p:spPr>
          <a:xfrm>
            <a:off x="457200" y="2132856"/>
            <a:ext cx="8229600" cy="317201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/>
          <p:nvPr/>
        </p:nvSpPr>
        <p:spPr>
          <a:xfrm>
            <a:off x="6198302" y="2285110"/>
            <a:ext cx="229430" cy="21602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" name="Google Shape;303;p33"/>
          <p:cNvCxnSpPr/>
          <p:nvPr/>
        </p:nvCxnSpPr>
        <p:spPr>
          <a:xfrm rot="10800000" flipH="1">
            <a:off x="6300192" y="1988840"/>
            <a:ext cx="72008" cy="29627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4" name="Google Shape;304;p33"/>
          <p:cNvCxnSpPr/>
          <p:nvPr/>
        </p:nvCxnSpPr>
        <p:spPr>
          <a:xfrm>
            <a:off x="6372200" y="1988840"/>
            <a:ext cx="360040" cy="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5" name="Google Shape;305;p33"/>
          <p:cNvSpPr txBox="1"/>
          <p:nvPr/>
        </p:nvSpPr>
        <p:spPr>
          <a:xfrm>
            <a:off x="6732240" y="1719465"/>
            <a:ext cx="15430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 Clich here !</a:t>
            </a:r>
            <a:endParaRPr sz="1800" b="1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Start new project</a:t>
            </a:r>
            <a:endParaRPr/>
          </a:p>
        </p:txBody>
      </p:sp>
      <p:sp>
        <p:nvSpPr>
          <p:cNvPr id="311" name="Google Shape;311;p34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680" y="1790801"/>
            <a:ext cx="6264696" cy="4488343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/>
          <p:nvPr/>
        </p:nvSpPr>
        <p:spPr>
          <a:xfrm>
            <a:off x="2572252" y="5788788"/>
            <a:ext cx="792088" cy="36004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3275856" y="5159605"/>
            <a:ext cx="35922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If you don’t have any virtual device,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 this message will be shown…</a:t>
            </a:r>
            <a:endParaRPr sz="1800"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4"/>
          <p:cNvSpPr/>
          <p:nvPr/>
        </p:nvSpPr>
        <p:spPr>
          <a:xfrm>
            <a:off x="7411130" y="1916832"/>
            <a:ext cx="168730" cy="1440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6" name="Google Shape;316;p34"/>
          <p:cNvCxnSpPr>
            <a:stCxn id="315" idx="2"/>
          </p:cNvCxnSpPr>
          <p:nvPr/>
        </p:nvCxnSpPr>
        <p:spPr>
          <a:xfrm flipH="1">
            <a:off x="7411195" y="2060848"/>
            <a:ext cx="84300" cy="216000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7" name="Google Shape;317;p34"/>
          <p:cNvSpPr txBox="1"/>
          <p:nvPr/>
        </p:nvSpPr>
        <p:spPr>
          <a:xfrm>
            <a:off x="5172281" y="2168860"/>
            <a:ext cx="278409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Click here to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create new virtual machine</a:t>
            </a:r>
            <a:endParaRPr sz="1800" b="1" u="sng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Select Deployment Target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3A7C4E-0A17-48CA-B106-9C6D4C16D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54" b="50000"/>
          <a:stretch/>
        </p:blipFill>
        <p:spPr>
          <a:xfrm>
            <a:off x="1656581" y="1600265"/>
            <a:ext cx="5703724" cy="4594367"/>
          </a:xfrm>
          <a:prstGeom prst="rect">
            <a:avLst/>
          </a:prstGeom>
        </p:spPr>
      </p:pic>
      <p:sp>
        <p:nvSpPr>
          <p:cNvPr id="324" name="Google Shape;324;p35"/>
          <p:cNvSpPr/>
          <p:nvPr/>
        </p:nvSpPr>
        <p:spPr>
          <a:xfrm>
            <a:off x="1691786" y="2338609"/>
            <a:ext cx="780784" cy="288032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2425212" y="2403924"/>
            <a:ext cx="32912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-&gt; Ignore already generated one,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	Create new one!</a:t>
            </a:r>
            <a:endParaRPr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Virtual Device Configuration</a:t>
            </a:r>
            <a:endParaRPr/>
          </a:p>
        </p:txBody>
      </p:sp>
      <p:sp>
        <p:nvSpPr>
          <p:cNvPr id="332" name="Google Shape;332;p36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333" name="Google Shape;333;p36"/>
          <p:cNvSpPr/>
          <p:nvPr/>
        </p:nvSpPr>
        <p:spPr>
          <a:xfrm>
            <a:off x="2339752" y="3284984"/>
            <a:ext cx="2880320" cy="194421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3635896" y="2846517"/>
            <a:ext cx="39161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🡪 Choose any Phone Device you want.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848" y="1655869"/>
            <a:ext cx="7308304" cy="4783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240" y="1914789"/>
            <a:ext cx="6687803" cy="432456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342" name="Google Shape;342;p37"/>
          <p:cNvSpPr/>
          <p:nvPr/>
        </p:nvSpPr>
        <p:spPr>
          <a:xfrm>
            <a:off x="1547664" y="3861047"/>
            <a:ext cx="3672408" cy="21602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7"/>
          <p:cNvSpPr txBox="1"/>
          <p:nvPr/>
        </p:nvSpPr>
        <p:spPr>
          <a:xfrm>
            <a:off x="3491880" y="2694854"/>
            <a:ext cx="39503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Android 11 is the latest version,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But we only use </a:t>
            </a:r>
            <a:r>
              <a:rPr lang="en-US" sz="1800" b="1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Android 10</a:t>
            </a:r>
            <a:r>
              <a:rPr lang="en-US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 this class</a:t>
            </a: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7"/>
          <p:cNvSpPr txBox="1"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Virtual Device Configuration</a:t>
            </a:r>
            <a:br>
              <a:rPr lang="en-US"/>
            </a:br>
            <a:r>
              <a:rPr lang="en-US">
                <a:solidFill>
                  <a:srgbClr val="7F7F7F"/>
                </a:solidFill>
              </a:rPr>
              <a:t>Intel CPU Computer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65" y="1484784"/>
            <a:ext cx="6687803" cy="432456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8"/>
          <p:cNvSpPr/>
          <p:nvPr/>
        </p:nvSpPr>
        <p:spPr>
          <a:xfrm>
            <a:off x="499990" y="3480459"/>
            <a:ext cx="378911" cy="189457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69380" y="2290788"/>
            <a:ext cx="5574466" cy="404646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Virtual Device Configuration</a:t>
            </a: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cxnSp>
        <p:nvCxnSpPr>
          <p:cNvPr id="354" name="Google Shape;354;p38"/>
          <p:cNvCxnSpPr/>
          <p:nvPr/>
        </p:nvCxnSpPr>
        <p:spPr>
          <a:xfrm flipH="1">
            <a:off x="989443" y="2605554"/>
            <a:ext cx="720080" cy="792088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55" name="Google Shape;355;p38"/>
          <p:cNvSpPr txBox="1"/>
          <p:nvPr/>
        </p:nvSpPr>
        <p:spPr>
          <a:xfrm>
            <a:off x="1637515" y="2348880"/>
            <a:ext cx="11342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Click Here</a:t>
            </a:r>
            <a:endParaRPr sz="18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38"/>
          <p:cNvSpPr txBox="1"/>
          <p:nvPr/>
        </p:nvSpPr>
        <p:spPr>
          <a:xfrm>
            <a:off x="4211960" y="5924188"/>
            <a:ext cx="40480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🡪 You have to accept to all licenses here</a:t>
            </a:r>
            <a:endParaRPr sz="1800" b="1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5900264" y="5709359"/>
            <a:ext cx="936104" cy="23966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Virtual Device Configuration - Optional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pic>
        <p:nvPicPr>
          <p:cNvPr id="364" name="Google Shape;36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32" y="1772816"/>
            <a:ext cx="7006952" cy="4568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title"/>
          </p:nvPr>
        </p:nvSpPr>
        <p:spPr>
          <a:xfrm>
            <a:off x="755576" y="2780928"/>
            <a:ext cx="7632848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lang="en-US"/>
              <a:t>Course Overview</a:t>
            </a:r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Virtual Device Configuration - Optional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371" name="Google Shape;37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600" y="2060848"/>
            <a:ext cx="7524328" cy="368330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/>
          <p:nvPr/>
        </p:nvSpPr>
        <p:spPr>
          <a:xfrm>
            <a:off x="7380312" y="3068960"/>
            <a:ext cx="504056" cy="36004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[Week Assignment #0] </a:t>
            </a:r>
            <a:endParaRPr/>
          </a:p>
        </p:txBody>
      </p:sp>
      <p:sp>
        <p:nvSpPr>
          <p:cNvPr id="378" name="Google Shape;378;p41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379" name="Google Shape;379;p41"/>
          <p:cNvSpPr txBox="1">
            <a:spLocks noGrp="1"/>
          </p:cNvSpPr>
          <p:nvPr>
            <p:ph type="body" idx="1"/>
          </p:nvPr>
        </p:nvSpPr>
        <p:spPr>
          <a:xfrm>
            <a:off x="457200" y="1978916"/>
            <a:ext cx="8229600" cy="440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Make Project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which contains basic Activity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Package name should be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“edu.skku.MAP.WA0”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Modify ‘Hello World!’ text to 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[Your Student ID] [Your Name]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Submit screenshot of your emulator</a:t>
            </a:r>
            <a:endParaRPr dirty="0"/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As shown in the right picture</a:t>
            </a:r>
          </a:p>
          <a:p>
            <a:pPr marL="742950" lvl="1" indent="-28575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</a:pPr>
            <a:r>
              <a:rPr lang="en-US" sz="1800" dirty="0">
                <a:latin typeface="Calibri"/>
                <a:cs typeface="Calibri"/>
                <a:sym typeface="Calibri"/>
              </a:rPr>
              <a:t>Or… Show us your emulator in the class</a:t>
            </a:r>
            <a:endParaRPr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6136" y="2771608"/>
            <a:ext cx="2088232" cy="36097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/>
          <p:nvPr/>
        </p:nvSpPr>
        <p:spPr>
          <a:xfrm>
            <a:off x="6228184" y="4653136"/>
            <a:ext cx="1224136" cy="11521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2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[Week Assignment #0] </a:t>
            </a:r>
            <a:endParaRPr/>
          </a:p>
        </p:txBody>
      </p:sp>
      <p:sp>
        <p:nvSpPr>
          <p:cNvPr id="387" name="Google Shape;387;p42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388" name="Google Shape;388;p42"/>
          <p:cNvSpPr txBox="1">
            <a:spLocks noGrp="1"/>
          </p:cNvSpPr>
          <p:nvPr>
            <p:ph type="body" idx="1"/>
          </p:nvPr>
        </p:nvSpPr>
        <p:spPr>
          <a:xfrm>
            <a:off x="457200" y="1628800"/>
            <a:ext cx="8229600" cy="438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Hint) You can change text from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42"/>
          <p:cNvPicPr preferRelativeResize="0"/>
          <p:nvPr/>
        </p:nvPicPr>
        <p:blipFill rotWithShape="1">
          <a:blip r:embed="rId3">
            <a:alphaModFix/>
          </a:blip>
          <a:srcRect b="10024"/>
          <a:stretch/>
        </p:blipFill>
        <p:spPr>
          <a:xfrm>
            <a:off x="564397" y="2193708"/>
            <a:ext cx="6367199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2"/>
          <p:cNvSpPr/>
          <p:nvPr/>
        </p:nvSpPr>
        <p:spPr>
          <a:xfrm>
            <a:off x="5523585" y="5445224"/>
            <a:ext cx="1305508" cy="216024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42"/>
          <p:cNvCxnSpPr/>
          <p:nvPr/>
        </p:nvCxnSpPr>
        <p:spPr>
          <a:xfrm flipH="1">
            <a:off x="6613069" y="5018754"/>
            <a:ext cx="361835" cy="354462"/>
          </a:xfrm>
          <a:prstGeom prst="straightConnector1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92" name="Google Shape;392;p42"/>
          <p:cNvSpPr txBox="1"/>
          <p:nvPr/>
        </p:nvSpPr>
        <p:spPr>
          <a:xfrm>
            <a:off x="6922481" y="4577069"/>
            <a:ext cx="17734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You Can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modify text here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2"/>
          <p:cNvSpPr/>
          <p:nvPr/>
        </p:nvSpPr>
        <p:spPr>
          <a:xfrm>
            <a:off x="2179260" y="2429126"/>
            <a:ext cx="720080" cy="19131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 b="1"/>
              <a:t>Class Overview</a:t>
            </a: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772816"/>
            <a:ext cx="839251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Weekly Assignments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Each weekly assignment will be uploaded at the lecture time, and students must submit them until 23:59:00 on that day. 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000" dirty="0">
                <a:latin typeface="Calibri"/>
                <a:cs typeface="Calibri"/>
                <a:sym typeface="Calibri"/>
              </a:rPr>
              <a:t>Ex, If the lecture is on Monday, students must submit it until 23:59:00 on Monday.)</a:t>
            </a: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Offline Lecture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All lectures will be performed offline.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There are no online classes. All students must come to the classroom.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 b="1"/>
              <a:t>Offline Classroom</a:t>
            </a:r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body" idx="1"/>
          </p:nvPr>
        </p:nvSpPr>
        <p:spPr>
          <a:xfrm>
            <a:off x="457200" y="1772816"/>
            <a:ext cx="8229600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SWE3047-41 (Tue, Prof. Ikjun Yeom)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Cooperation and Collaboration Center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 85713, 18:00 ~</a:t>
            </a:r>
            <a:endParaRPr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SWE3047-42 (Tue, Prof. Younghoon Kim)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Cooperation and Collaboration Center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 85718, 18:00 ~</a:t>
            </a:r>
            <a:endParaRPr/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SWE3047-43 (Wed, Prof. Younghoon Kim)</a:t>
            </a:r>
            <a:endParaRPr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Cooperation and Collaboration Center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 85718, 18:00 ~</a:t>
            </a:r>
            <a:endParaRPr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158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 b="1"/>
              <a:t>Grading factors </a:t>
            </a:r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1"/>
          </p:nvPr>
        </p:nvSpPr>
        <p:spPr>
          <a:xfrm>
            <a:off x="457200" y="1772815"/>
            <a:ext cx="8229600" cy="46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Attendance : 10%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will check attendance in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offline class.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If you are absent more than 4 weeks, you will get 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‘F’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grade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We will check for lateness 15 minutes after class start. </a:t>
            </a:r>
            <a:endParaRPr dirty="0"/>
          </a:p>
          <a:p>
            <a:pPr marL="457200" lvl="1" indent="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    (2 lates = 1 absence)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Lab practice (Weekly Assignment) : 20%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Lab practice must be submitted until 23:59:00 on the lecture day.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spcBef>
                <a:spcPts val="480"/>
              </a:spcBef>
              <a:buSzPts val="2400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Quiz</a:t>
            </a:r>
            <a:r>
              <a:rPr lang="en-US" altLang="ko-Kore-KR" sz="2400" b="1" dirty="0">
                <a:latin typeface="Calibri"/>
                <a:ea typeface="Calibri"/>
                <a:cs typeface="Calibri"/>
                <a:sym typeface="Calibri"/>
              </a:rPr>
              <a:t> (Tentative)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: 20%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If we don’t have a quiz, 20% will be included in the assignment score.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2 Assignments + 1 Project  : 50%</a:t>
            </a:r>
            <a:endParaRPr dirty="0"/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Ratio of each assignment is 25 : 35 : 40.</a:t>
            </a:r>
          </a:p>
          <a:p>
            <a:pPr marL="742950" lvl="1" indent="-28575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Char char="–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All assignments are for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individuals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1905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 txBox="1">
            <a:spLocks noGrp="1"/>
          </p:cNvSpPr>
          <p:nvPr>
            <p:ph type="title"/>
          </p:nvPr>
        </p:nvSpPr>
        <p:spPr>
          <a:xfrm>
            <a:off x="457200" y="812397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/>
              <a:t>Lecture Schedule (</a:t>
            </a:r>
            <a:r>
              <a:rPr lang="en-US">
                <a:solidFill>
                  <a:srgbClr val="FF0000"/>
                </a:solidFill>
              </a:rPr>
              <a:t>Tentative</a:t>
            </a:r>
            <a:r>
              <a:rPr lang="en-US"/>
              <a:t>)</a:t>
            </a:r>
            <a:endParaRPr/>
          </a:p>
        </p:txBody>
      </p:sp>
      <p:sp>
        <p:nvSpPr>
          <p:cNvPr id="118" name="Google Shape;118;p9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aphicFrame>
        <p:nvGraphicFramePr>
          <p:cNvPr id="119" name="Google Shape;119;p9"/>
          <p:cNvGraphicFramePr/>
          <p:nvPr>
            <p:extLst>
              <p:ext uri="{D42A27DB-BD31-4B8C-83A1-F6EECF244321}">
                <p14:modId xmlns:p14="http://schemas.microsoft.com/office/powerpoint/2010/main" val="828596486"/>
              </p:ext>
            </p:extLst>
          </p:nvPr>
        </p:nvGraphicFramePr>
        <p:xfrm>
          <a:off x="539552" y="1484784"/>
          <a:ext cx="8235950" cy="4855000"/>
        </p:xfrm>
        <a:graphic>
          <a:graphicData uri="http://schemas.openxmlformats.org/drawingml/2006/table">
            <a:tbl>
              <a:tblPr firstRow="1" bandRow="1">
                <a:noFill/>
                <a:tableStyleId>{8057C5F7-85D6-4CB7-9DA1-D1ED30D2990E}</a:tableStyleId>
              </a:tblPr>
              <a:tblGrid>
                <a:gridCol w="65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32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6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4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Week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Subject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Week Assignment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D4B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D4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Orientation &amp; Development environment settings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Android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Basic of Android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Basic Layout, View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Advanced Layout, View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Activity, Intent, Broadcast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Threading, Asynctask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Networking, HTTP Connection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Design Pattern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AWS Lambda Introduction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AWS Lambda Mobile SDK for Android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AWS Lambda with RDS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Opensource API 1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Opensource API 2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2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Presentation </a:t>
                      </a: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 sz="11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7F7F7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0"/>
          <p:cNvSpPr txBox="1">
            <a:spLocks noGrp="1"/>
          </p:cNvSpPr>
          <p:nvPr>
            <p:ph type="title"/>
          </p:nvPr>
        </p:nvSpPr>
        <p:spPr>
          <a:xfrm>
            <a:off x="457200" y="980728"/>
            <a:ext cx="8229600" cy="50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Font typeface="Calibri"/>
              <a:buNone/>
            </a:pPr>
            <a:r>
              <a:rPr lang="en-US" dirty="0"/>
              <a:t>What do we learn today?</a:t>
            </a:r>
            <a:endParaRPr dirty="0"/>
          </a:p>
        </p:txBody>
      </p:sp>
      <p:sp>
        <p:nvSpPr>
          <p:cNvPr id="125" name="Google Shape;125;p10"/>
          <p:cNvSpPr txBox="1">
            <a:spLocks noGrp="1"/>
          </p:cNvSpPr>
          <p:nvPr>
            <p:ph type="sldNum" idx="12"/>
          </p:nvPr>
        </p:nvSpPr>
        <p:spPr>
          <a:xfrm>
            <a:off x="6974904" y="6585161"/>
            <a:ext cx="2133600" cy="257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6" name="Google Shape;126;p10"/>
          <p:cNvSpPr txBox="1">
            <a:spLocks noGrp="1"/>
          </p:cNvSpPr>
          <p:nvPr>
            <p:ph type="body" idx="1"/>
          </p:nvPr>
        </p:nvSpPr>
        <p:spPr>
          <a:xfrm>
            <a:off x="179057" y="1916832"/>
            <a:ext cx="8928992" cy="4032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Install Android Studio on Microsoft Windows 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Ask TA if you do on Ubuntu or other with your laptop</a:t>
            </a:r>
            <a:endParaRPr dirty="0"/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742950" lvl="1" indent="-13335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Char char="•"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Run Android mobile emulator</a:t>
            </a:r>
            <a:endParaRPr dirty="0"/>
          </a:p>
          <a:p>
            <a:pPr marL="742950" lvl="1" indent="-28575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Char char="–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However, we highly recommends you use real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android smartphones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when debugging.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1581</Words>
  <Application>Microsoft Office PowerPoint</Application>
  <PresentationFormat>화면 슬라이드 쇼(4:3)</PresentationFormat>
  <Paragraphs>285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Noto Sans Symbols</vt:lpstr>
      <vt:lpstr>Malgun Gothic</vt:lpstr>
      <vt:lpstr>Arial</vt:lpstr>
      <vt:lpstr>Calibri</vt:lpstr>
      <vt:lpstr>Office 테마</vt:lpstr>
      <vt:lpstr>Introduction</vt:lpstr>
      <vt:lpstr>Introduction of TA</vt:lpstr>
      <vt:lpstr>About Teaching Assistants</vt:lpstr>
      <vt:lpstr>Course Overview</vt:lpstr>
      <vt:lpstr>Class Overview</vt:lpstr>
      <vt:lpstr>Offline Classroom</vt:lpstr>
      <vt:lpstr>Grading factors </vt:lpstr>
      <vt:lpstr>Lecture Schedule (Tentative)</vt:lpstr>
      <vt:lpstr>What do we learn today?</vt:lpstr>
      <vt:lpstr>About what we learn</vt:lpstr>
      <vt:lpstr>Android is..</vt:lpstr>
      <vt:lpstr>Prerequisites</vt:lpstr>
      <vt:lpstr>Prerequisites</vt:lpstr>
      <vt:lpstr>Prerequisites</vt:lpstr>
      <vt:lpstr>Android Studio</vt:lpstr>
      <vt:lpstr>Installation Recommended Specifications</vt:lpstr>
      <vt:lpstr>Install Android Studio</vt:lpstr>
      <vt:lpstr>Get Android Studio install file</vt:lpstr>
      <vt:lpstr>Install Android Studio</vt:lpstr>
      <vt:lpstr>Install Android Studio</vt:lpstr>
      <vt:lpstr>Install Android Studio</vt:lpstr>
      <vt:lpstr>Install Android Studio</vt:lpstr>
      <vt:lpstr>Install Android Studio</vt:lpstr>
      <vt:lpstr>Install Android Studio</vt:lpstr>
      <vt:lpstr>Install Android Studio</vt:lpstr>
      <vt:lpstr>Install Android Studio</vt:lpstr>
      <vt:lpstr>Install Android Studio</vt:lpstr>
      <vt:lpstr>Install Android Studio</vt:lpstr>
      <vt:lpstr>Install Android Studio</vt:lpstr>
      <vt:lpstr>Hello world tutorial</vt:lpstr>
      <vt:lpstr>Choose your project</vt:lpstr>
      <vt:lpstr>Configure your project</vt:lpstr>
      <vt:lpstr>Start new project</vt:lpstr>
      <vt:lpstr>Start new project</vt:lpstr>
      <vt:lpstr>Select Deployment Target</vt:lpstr>
      <vt:lpstr>Virtual Device Configuration</vt:lpstr>
      <vt:lpstr>Virtual Device Configuration Intel CPU Computer</vt:lpstr>
      <vt:lpstr>Virtual Device Configuration</vt:lpstr>
      <vt:lpstr>Virtual Device Configuration - Optional</vt:lpstr>
      <vt:lpstr>Virtual Device Configuration - Optional</vt:lpstr>
      <vt:lpstr>[Week Assignment #0] </vt:lpstr>
      <vt:lpstr>[Week Assignment #0]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msk</dc:creator>
  <cp:lastModifiedBy>Jeong SeungHwan</cp:lastModifiedBy>
  <cp:revision>11</cp:revision>
  <dcterms:created xsi:type="dcterms:W3CDTF">2012-12-30T15:18:19Z</dcterms:created>
  <dcterms:modified xsi:type="dcterms:W3CDTF">2022-02-21T02:32:10Z</dcterms:modified>
</cp:coreProperties>
</file>